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58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3399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8F39-F4D0-5771-BE01-0FC433AD2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668D7-B152-0EB9-EE1B-7CB67FCA9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D515-8D23-5E88-04F2-7D43786C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B5E6-2FE5-D262-CF45-F2F2F2D7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1F50-B234-79D3-0AB9-40F51321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3394-C166-2BFD-7403-1C4000CA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4C37D-1B4A-C9FD-C448-86FDADEA2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3EC6-050E-4AE5-18A4-5F84B094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72EDE-352B-25D9-3ECA-C9F3070A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93EF-CC3B-84BE-9E41-B319D0D1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F6723-6674-2F38-C120-39BB3C86C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BC11E-D588-9FAB-625C-4BE6E1753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3C738-81DB-6B69-CE0F-176B7FB7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7A136-FCD7-B997-4F88-8FD4152A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3DEBD-3307-55FC-ACDC-9C287777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F077-48F5-065F-A172-4A80F30B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FA22-527B-5EB9-8359-B0DE0F00E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BEDDB-DE5B-9222-32B5-F13D0936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2FE-F864-3B6A-92E5-18E4884B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048FB-FCCC-5BB0-0B44-D491DA16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C230-AAFB-1890-1BDC-177E3588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D8D56-E21A-A52C-93FF-A4F61C7B6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CDD25-C17D-7B36-F5A9-63F2C1B7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AC8BC-874F-8B54-1C51-B4B8502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B69A3-1669-CA24-EFF8-20D2B462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45BE-42DE-FC2C-A28A-4CE3E4B9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87C1-9BD1-BC5C-6413-B0A4BE3F3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FA272-C413-7BF4-EDE1-3DB61EAF5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338FA-2DE9-250F-4F61-11202F6B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3CCB-C9EC-72DA-86E0-8FA89649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BA5E-C365-E17B-C6AE-11E91A1A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96D3-EB12-CA10-4061-D7D1FF8F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2B7C-29A5-D27B-EAEF-4FB68A767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C71C6-795A-0FF1-676A-37F7B357C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085F0-A0E7-2FAA-0958-1264649A5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D3067-DF7B-0A67-DA43-767BBC195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6A9E2-A7F6-D70C-ABFF-48EB1BC4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69568-FD91-BB58-D504-71B11C98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0FEAC-6B33-61B6-1D93-972E9902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4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ED88-8D86-EB84-8B86-349D38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C2F9E-FEFD-91C8-0992-C1B43654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E695B-6190-CDBD-EC24-BFCB29F6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5964-F6F8-2727-8D0F-1F7FAEA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15EC0-DF3E-7A42-6C6D-320C5E1A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082F3-C95B-66B5-90E0-4FF67CEB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B8223-403F-0A65-FB40-12B6824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3B1A-F3A6-6AB7-A0A7-7DFB8DDC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7493-634C-9BFB-B1B2-54E1AE0B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91AA7-0881-76AC-CF6C-258D2DD68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CB8F5-6336-C88B-F18F-C72E7B62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D1424-D7F2-0C8A-08BF-30C1D3AF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FA124-A103-A620-AD66-8CECA76F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2F30-DC5F-A2A8-B029-99C9E34C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83109-5A3E-BD0B-87A3-95E02665C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026E1-8DF7-E9F7-4602-9B042A57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1B29E-1428-DE88-C29F-C9D12CBA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42150-57D4-A4CE-7698-43A5E609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6DBE7-0AC3-D4F8-C34F-3D0ABD0A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0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A15AE-E3C4-6DF7-D79E-48821875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6BEB-0BED-EA5C-B610-C225E7976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36D9A-0AD9-C9FC-3E49-F9DCE9ACC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3F6A8-DB2B-42A6-B314-EB6574A48A35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11F7-297F-E75C-FFC9-1A1B0DD1E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FFD1-1AC1-FB4F-A9A9-927C4D78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0C03E-1B92-4B00-BEC2-74279C6D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2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c/125b5e89-6e29-4fa3-b781-51e1f2fca7d4" TargetMode="External"/><Relationship Id="rId3" Type="http://schemas.openxmlformats.org/officeDocument/2006/relationships/hyperlink" Target="https://www.mdpi.com/books/book/7064" TargetMode="External"/><Relationship Id="rId7" Type="http://schemas.openxmlformats.org/officeDocument/2006/relationships/hyperlink" Target="https://slideplayer.com/slide/16216393/" TargetMode="External"/><Relationship Id="rId2" Type="http://schemas.openxmlformats.org/officeDocument/2006/relationships/hyperlink" Target="https://www.workinsports.com/resourcecenter/jobseeker/pages/six-technological-advancements-that-have-changed-spor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ependent.co.uk/sport/ai-sport-tech-artificial-intelligence-var-football-tennis-technology-fans-a8959186.html" TargetMode="External"/><Relationship Id="rId5" Type="http://schemas.openxmlformats.org/officeDocument/2006/relationships/hyperlink" Target="https://www.alliancetech.com/the-latest-sports-technology-available-to-prevent-sports-injuries/" TargetMode="External"/><Relationship Id="rId4" Type="http://schemas.openxmlformats.org/officeDocument/2006/relationships/hyperlink" Target="https://www.datacamp.com/blog/sports-analytics-how-different-sports-use-data-analysis" TargetMode="External"/><Relationship Id="rId9" Type="http://schemas.openxmlformats.org/officeDocument/2006/relationships/hyperlink" Target="https://www.harnham.com/sports-analytics-and-the-role-data-plays-in-spo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002060"/>
            </a:gs>
            <a:gs pos="14000">
              <a:schemeClr val="accent5">
                <a:lumMod val="50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4A1589F-137E-6E07-D2E0-C509BC5D5EEF}"/>
              </a:ext>
            </a:extLst>
          </p:cNvPr>
          <p:cNvSpPr/>
          <p:nvPr/>
        </p:nvSpPr>
        <p:spPr>
          <a:xfrm>
            <a:off x="820616" y="0"/>
            <a:ext cx="1606061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1B45C37-7F2C-FA3B-DF97-449A28896B4C}"/>
              </a:ext>
            </a:extLst>
          </p:cNvPr>
          <p:cNvSpPr/>
          <p:nvPr/>
        </p:nvSpPr>
        <p:spPr>
          <a:xfrm>
            <a:off x="1" y="0"/>
            <a:ext cx="1805353" cy="6858000"/>
          </a:xfrm>
          <a:custGeom>
            <a:avLst/>
            <a:gdLst>
              <a:gd name="connsiteX0" fmla="*/ 0 w 7455877"/>
              <a:gd name="connsiteY0" fmla="*/ 0 h 6858000"/>
              <a:gd name="connsiteX1" fmla="*/ 6096000 w 7455877"/>
              <a:gd name="connsiteY1" fmla="*/ 0 h 6858000"/>
              <a:gd name="connsiteX2" fmla="*/ 6096000 w 7455877"/>
              <a:gd name="connsiteY2" fmla="*/ 2526325 h 6858000"/>
              <a:gd name="connsiteX3" fmla="*/ 7455877 w 7455877"/>
              <a:gd name="connsiteY3" fmla="*/ 3323494 h 6858000"/>
              <a:gd name="connsiteX4" fmla="*/ 6096000 w 7455877"/>
              <a:gd name="connsiteY4" fmla="*/ 4120662 h 6858000"/>
              <a:gd name="connsiteX5" fmla="*/ 6096000 w 7455877"/>
              <a:gd name="connsiteY5" fmla="*/ 6858000 h 6858000"/>
              <a:gd name="connsiteX6" fmla="*/ 0 w 74558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55877" h="6858000">
                <a:moveTo>
                  <a:pt x="0" y="0"/>
                </a:moveTo>
                <a:lnTo>
                  <a:pt x="6096000" y="0"/>
                </a:lnTo>
                <a:lnTo>
                  <a:pt x="6096000" y="2526325"/>
                </a:lnTo>
                <a:lnTo>
                  <a:pt x="7455877" y="3323494"/>
                </a:lnTo>
                <a:lnTo>
                  <a:pt x="6096000" y="4120662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320585-1C91-72D9-6D7C-17536335E91D}"/>
              </a:ext>
            </a:extLst>
          </p:cNvPr>
          <p:cNvSpPr txBox="1"/>
          <p:nvPr/>
        </p:nvSpPr>
        <p:spPr>
          <a:xfrm>
            <a:off x="1723292" y="1859339"/>
            <a:ext cx="87454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 dirty="0">
                <a:solidFill>
                  <a:schemeClr val="bg1"/>
                </a:solidFill>
                <a:effectLst/>
                <a:latin typeface="Söhne"/>
              </a:rPr>
              <a:t>The Marriage of Innovation and Athleticism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020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4A1589F-137E-6E07-D2E0-C509BC5D5EEF}"/>
              </a:ext>
            </a:extLst>
          </p:cNvPr>
          <p:cNvSpPr/>
          <p:nvPr/>
        </p:nvSpPr>
        <p:spPr>
          <a:xfrm>
            <a:off x="5673969" y="0"/>
            <a:ext cx="6518031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1B45C37-7F2C-FA3B-DF97-449A28896B4C}"/>
              </a:ext>
            </a:extLst>
          </p:cNvPr>
          <p:cNvSpPr/>
          <p:nvPr/>
        </p:nvSpPr>
        <p:spPr>
          <a:xfrm>
            <a:off x="20516" y="0"/>
            <a:ext cx="6928338" cy="6858000"/>
          </a:xfrm>
          <a:custGeom>
            <a:avLst/>
            <a:gdLst>
              <a:gd name="connsiteX0" fmla="*/ 0 w 7455877"/>
              <a:gd name="connsiteY0" fmla="*/ 0 h 6858000"/>
              <a:gd name="connsiteX1" fmla="*/ 6096000 w 7455877"/>
              <a:gd name="connsiteY1" fmla="*/ 0 h 6858000"/>
              <a:gd name="connsiteX2" fmla="*/ 6096000 w 7455877"/>
              <a:gd name="connsiteY2" fmla="*/ 2526325 h 6858000"/>
              <a:gd name="connsiteX3" fmla="*/ 7455877 w 7455877"/>
              <a:gd name="connsiteY3" fmla="*/ 3323494 h 6858000"/>
              <a:gd name="connsiteX4" fmla="*/ 6096000 w 7455877"/>
              <a:gd name="connsiteY4" fmla="*/ 4120662 h 6858000"/>
              <a:gd name="connsiteX5" fmla="*/ 6096000 w 7455877"/>
              <a:gd name="connsiteY5" fmla="*/ 6858000 h 6858000"/>
              <a:gd name="connsiteX6" fmla="*/ 0 w 74558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55877" h="6858000">
                <a:moveTo>
                  <a:pt x="0" y="0"/>
                </a:moveTo>
                <a:lnTo>
                  <a:pt x="6096000" y="0"/>
                </a:lnTo>
                <a:lnTo>
                  <a:pt x="6096000" y="2526325"/>
                </a:lnTo>
                <a:lnTo>
                  <a:pt x="7455877" y="3323494"/>
                </a:lnTo>
                <a:lnTo>
                  <a:pt x="6096000" y="4120662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251E2-451E-E16F-DC3E-68605FFBC2EB}"/>
              </a:ext>
            </a:extLst>
          </p:cNvPr>
          <p:cNvSpPr txBox="1"/>
          <p:nvPr/>
        </p:nvSpPr>
        <p:spPr>
          <a:xfrm>
            <a:off x="720970" y="1090246"/>
            <a:ext cx="4654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Performance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E100B7-41AF-3592-C847-0EEE082A450C}"/>
              </a:ext>
            </a:extLst>
          </p:cNvPr>
          <p:cNvSpPr txBox="1"/>
          <p:nvPr/>
        </p:nvSpPr>
        <p:spPr>
          <a:xfrm>
            <a:off x="7243396" y="1090245"/>
            <a:ext cx="4654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Injury Prevention</a:t>
            </a:r>
            <a:endParaRPr lang="en-US" sz="4400" dirty="0"/>
          </a:p>
        </p:txBody>
      </p:sp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755CA878-9466-C9FE-D7F5-DA3AEF95B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770" y="1090245"/>
            <a:ext cx="914400" cy="914400"/>
          </a:xfrm>
          <a:prstGeom prst="rect">
            <a:avLst/>
          </a:prstGeom>
        </p:spPr>
      </p:pic>
      <p:pic>
        <p:nvPicPr>
          <p:cNvPr id="8" name="Graphic 7" descr="Ambulance with solid fill">
            <a:extLst>
              <a:ext uri="{FF2B5EF4-FFF2-40B4-BE49-F238E27FC236}">
                <a16:creationId xmlns:a16="http://schemas.microsoft.com/office/drawing/2014/main" id="{4CADD2E1-33F2-7BFB-243E-2F608DB44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3922" y="945285"/>
            <a:ext cx="1059473" cy="1059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66999-FEC9-327A-8E4E-306B3D8E8233}"/>
              </a:ext>
            </a:extLst>
          </p:cNvPr>
          <p:cNvSpPr txBox="1"/>
          <p:nvPr/>
        </p:nvSpPr>
        <p:spPr>
          <a:xfrm>
            <a:off x="1053402" y="2765267"/>
            <a:ext cx="3997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use of wearable technology such as GPS help improving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Data analysis </a:t>
            </a:r>
            <a:r>
              <a:rPr lang="en-US" dirty="0"/>
              <a:t>sports uses statistics to recognize patterns in athletic performance.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1FF33-A0C3-B02B-A69D-57BBC5BEA1CF}"/>
              </a:ext>
            </a:extLst>
          </p:cNvPr>
          <p:cNvSpPr txBox="1"/>
          <p:nvPr/>
        </p:nvSpPr>
        <p:spPr>
          <a:xfrm>
            <a:off x="7571433" y="2765267"/>
            <a:ext cx="39979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Technology is important when preventing injuries because they monitor athletes' condition in real-time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High-speed cameras and motion capture systems have enabled biomechanical analysis. It reduces injury risks and enhance overall performance.</a:t>
            </a:r>
          </a:p>
        </p:txBody>
      </p:sp>
    </p:spTree>
    <p:extLst>
      <p:ext uri="{BB962C8B-B14F-4D97-AF65-F5344CB8AC3E}">
        <p14:creationId xmlns:p14="http://schemas.microsoft.com/office/powerpoint/2010/main" val="5685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4A1589F-137E-6E07-D2E0-C509BC5D5EEF}"/>
              </a:ext>
            </a:extLst>
          </p:cNvPr>
          <p:cNvSpPr/>
          <p:nvPr/>
        </p:nvSpPr>
        <p:spPr>
          <a:xfrm>
            <a:off x="5627077" y="0"/>
            <a:ext cx="656492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1B45C37-7F2C-FA3B-DF97-449A28896B4C}"/>
              </a:ext>
            </a:extLst>
          </p:cNvPr>
          <p:cNvSpPr/>
          <p:nvPr/>
        </p:nvSpPr>
        <p:spPr>
          <a:xfrm>
            <a:off x="0" y="0"/>
            <a:ext cx="6916615" cy="6858000"/>
          </a:xfrm>
          <a:custGeom>
            <a:avLst/>
            <a:gdLst>
              <a:gd name="connsiteX0" fmla="*/ 0 w 7455877"/>
              <a:gd name="connsiteY0" fmla="*/ 0 h 6858000"/>
              <a:gd name="connsiteX1" fmla="*/ 6096000 w 7455877"/>
              <a:gd name="connsiteY1" fmla="*/ 0 h 6858000"/>
              <a:gd name="connsiteX2" fmla="*/ 6096000 w 7455877"/>
              <a:gd name="connsiteY2" fmla="*/ 2526325 h 6858000"/>
              <a:gd name="connsiteX3" fmla="*/ 7455877 w 7455877"/>
              <a:gd name="connsiteY3" fmla="*/ 3323494 h 6858000"/>
              <a:gd name="connsiteX4" fmla="*/ 6096000 w 7455877"/>
              <a:gd name="connsiteY4" fmla="*/ 4120662 h 6858000"/>
              <a:gd name="connsiteX5" fmla="*/ 6096000 w 7455877"/>
              <a:gd name="connsiteY5" fmla="*/ 6858000 h 6858000"/>
              <a:gd name="connsiteX6" fmla="*/ 0 w 74558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55877" h="6858000">
                <a:moveTo>
                  <a:pt x="0" y="0"/>
                </a:moveTo>
                <a:lnTo>
                  <a:pt x="6096000" y="0"/>
                </a:lnTo>
                <a:lnTo>
                  <a:pt x="6096000" y="2526325"/>
                </a:lnTo>
                <a:lnTo>
                  <a:pt x="7455877" y="3323494"/>
                </a:lnTo>
                <a:lnTo>
                  <a:pt x="6096000" y="4120662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>
            <a:outerShdw blurRad="190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251E2-451E-E16F-DC3E-68605FFBC2EB}"/>
              </a:ext>
            </a:extLst>
          </p:cNvPr>
          <p:cNvSpPr txBox="1"/>
          <p:nvPr/>
        </p:nvSpPr>
        <p:spPr>
          <a:xfrm>
            <a:off x="694594" y="1090245"/>
            <a:ext cx="4654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Fan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sz="4400" dirty="0">
                <a:solidFill>
                  <a:schemeClr val="bg1"/>
                </a:solidFill>
              </a:rPr>
              <a:t>Engagement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E100B7-41AF-3592-C847-0EEE082A450C}"/>
              </a:ext>
            </a:extLst>
          </p:cNvPr>
          <p:cNvSpPr txBox="1"/>
          <p:nvPr/>
        </p:nvSpPr>
        <p:spPr>
          <a:xfrm>
            <a:off x="7098323" y="1090245"/>
            <a:ext cx="4654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Ethics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Graphic 4" descr="Dance outline">
            <a:extLst>
              <a:ext uri="{FF2B5EF4-FFF2-40B4-BE49-F238E27FC236}">
                <a16:creationId xmlns:a16="http://schemas.microsoft.com/office/drawing/2014/main" id="{9DBCFFBB-EBA0-488A-7CE3-9CCB7DE3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40" y="101776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2988C1-0F51-3C08-F98F-B574E9B61DEF}"/>
              </a:ext>
            </a:extLst>
          </p:cNvPr>
          <p:cNvSpPr txBox="1"/>
          <p:nvPr/>
        </p:nvSpPr>
        <p:spPr>
          <a:xfrm>
            <a:off x="934591" y="2828835"/>
            <a:ext cx="4174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Fans can enjoy games from the best seats in the house, participate in interactive simulations, and explore in-game statistics.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3F975-92A5-C665-AFDB-66554987155B}"/>
              </a:ext>
            </a:extLst>
          </p:cNvPr>
          <p:cNvSpPr txBox="1"/>
          <p:nvPr/>
        </p:nvSpPr>
        <p:spPr>
          <a:xfrm>
            <a:off x="7240138" y="2506133"/>
            <a:ext cx="4370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Athlete health and privacy are concerns, as wearable devices collect physiological data, necessitating informed consent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Disparities in technology create inequalities in sports, where financial resources, challenges the concept of fair competition</a:t>
            </a:r>
          </a:p>
        </p:txBody>
      </p:sp>
    </p:spTree>
    <p:extLst>
      <p:ext uri="{BB962C8B-B14F-4D97-AF65-F5344CB8AC3E}">
        <p14:creationId xmlns:p14="http://schemas.microsoft.com/office/powerpoint/2010/main" val="98611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toon character with a mustache and a mustache holding his hands up">
            <a:extLst>
              <a:ext uri="{FF2B5EF4-FFF2-40B4-BE49-F238E27FC236}">
                <a16:creationId xmlns:a16="http://schemas.microsoft.com/office/drawing/2014/main" id="{116ED245-3EF4-33F9-AE03-5E38C332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7" y="402614"/>
            <a:ext cx="2851571" cy="2334724"/>
          </a:xfrm>
          <a:prstGeom prst="rect">
            <a:avLst/>
          </a:prstGeom>
        </p:spPr>
      </p:pic>
      <p:pic>
        <p:nvPicPr>
          <p:cNvPr id="7" name="Picture 6" descr="A person holding a device">
            <a:extLst>
              <a:ext uri="{FF2B5EF4-FFF2-40B4-BE49-F238E27FC236}">
                <a16:creationId xmlns:a16="http://schemas.microsoft.com/office/drawing/2014/main" id="{E57EDF20-D306-88C3-8D51-06B4E1DFD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30" y="222737"/>
            <a:ext cx="3089031" cy="2514601"/>
          </a:xfrm>
          <a:prstGeom prst="rect">
            <a:avLst/>
          </a:prstGeom>
        </p:spPr>
      </p:pic>
      <p:pic>
        <p:nvPicPr>
          <p:cNvPr id="9" name="Picture 8" descr="A person holding a phone with a picture of a game">
            <a:extLst>
              <a:ext uri="{FF2B5EF4-FFF2-40B4-BE49-F238E27FC236}">
                <a16:creationId xmlns:a16="http://schemas.microsoft.com/office/drawing/2014/main" id="{2E5D92B8-883C-62DC-7667-AE3B91AFA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9" y="3788386"/>
            <a:ext cx="3101419" cy="2544324"/>
          </a:xfrm>
          <a:prstGeom prst="rect">
            <a:avLst/>
          </a:prstGeom>
        </p:spPr>
      </p:pic>
      <p:pic>
        <p:nvPicPr>
          <p:cNvPr id="11" name="Picture 10" descr="A person with prosthetic legs running on a track">
            <a:extLst>
              <a:ext uri="{FF2B5EF4-FFF2-40B4-BE49-F238E27FC236}">
                <a16:creationId xmlns:a16="http://schemas.microsoft.com/office/drawing/2014/main" id="{B86013F5-CDD4-46D7-CCC2-A6487CC39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30" y="3788386"/>
            <a:ext cx="3089031" cy="2544324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77BB45F-5131-6050-344C-793DC371E0B0}"/>
              </a:ext>
            </a:extLst>
          </p:cNvPr>
          <p:cNvSpPr/>
          <p:nvPr/>
        </p:nvSpPr>
        <p:spPr>
          <a:xfrm>
            <a:off x="4251814" y="1746739"/>
            <a:ext cx="3101419" cy="2919046"/>
          </a:xfrm>
          <a:prstGeom prst="star5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177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25EB5-72A7-B0EF-D10E-FE0C0158ACAB}"/>
              </a:ext>
            </a:extLst>
          </p:cNvPr>
          <p:cNvSpPr txBox="1"/>
          <p:nvPr/>
        </p:nvSpPr>
        <p:spPr>
          <a:xfrm>
            <a:off x="836022" y="510102"/>
            <a:ext cx="5099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Resources: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031836-29BF-67A3-FEEF-3CB58E31C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22" y="1478190"/>
            <a:ext cx="922237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2"/>
              </a:rPr>
              <a:t>https://www.workinsports.com/resourcecenter/jobseeker/pages/six-technological-advancements-that-have-changed-sports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3"/>
              </a:rPr>
              <a:t>https://www.mdpi.com/books/book/7064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4"/>
              </a:rPr>
              <a:t>https://www.datacamp.com/blog/sports-analytics-how-different-sports-use-data-analysis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5"/>
              </a:rPr>
              <a:t>https://www.alliancetech.com/the-latest-sports-technology-available-to-prevent-sports-injuries/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6"/>
              </a:rPr>
              <a:t>https://www.independent.co.uk/sport/ai-sport-tech-artificial-intelligence-var-football-tennis-technology-fans-a8959186.html</a:t>
            </a:r>
            <a:endParaRPr lang="en-US" altLang="en-US" sz="12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7"/>
              </a:rPr>
              <a:t>https://slideplayer.com/slide/16216393/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8"/>
              </a:rPr>
              <a:t>ChatGPT Response. (2023). OpenAI.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9"/>
              </a:rPr>
              <a:t>https://www.harnham.com/sports-analytics-and-the-role-data-plays-in-sport/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9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D32019911E574099B4F5686373C8BE" ma:contentTypeVersion="7" ma:contentTypeDescription="Create a new document." ma:contentTypeScope="" ma:versionID="41abc05aae6b1027d7030b9971689d7a">
  <xsd:schema xmlns:xsd="http://www.w3.org/2001/XMLSchema" xmlns:xs="http://www.w3.org/2001/XMLSchema" xmlns:p="http://schemas.microsoft.com/office/2006/metadata/properties" xmlns:ns3="8f0db576-1da4-408a-967c-0504544b1195" targetNamespace="http://schemas.microsoft.com/office/2006/metadata/properties" ma:root="true" ma:fieldsID="5e581a4fa4eb6487b6072394e45d512d" ns3:_="">
    <xsd:import namespace="8f0db576-1da4-408a-967c-0504544b11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0db576-1da4-408a-967c-0504544b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8887A3-47BD-4C02-842A-0CBA2D29E1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0db576-1da4-408a-967c-0504544b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4EFBC4-F72B-4CC9-A209-9358142BC9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D2663-7DA3-4E5F-97EF-44207F657B6A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8f0db576-1da4-408a-967c-0504544b1195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822</TotalTime>
  <Words>222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Unicode MS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Rogerio P Mendonca Poyart</dc:creator>
  <cp:lastModifiedBy>Rogerio P Mendonca Poyart</cp:lastModifiedBy>
  <cp:revision>3</cp:revision>
  <dcterms:created xsi:type="dcterms:W3CDTF">2023-11-28T11:20:09Z</dcterms:created>
  <dcterms:modified xsi:type="dcterms:W3CDTF">2023-11-29T21:51:42Z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0x01010056D32019911E574099B4F5686373C8BE</vt:lpwstr>
  </property>
</Properties>
</file>